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40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DF33"/>
    <a:srgbClr val="D5D532"/>
    <a:srgbClr val="E3E434"/>
    <a:srgbClr val="26BFD1"/>
    <a:srgbClr val="011893"/>
    <a:srgbClr val="E7E059"/>
    <a:srgbClr val="FF7E79"/>
    <a:srgbClr val="000000"/>
    <a:srgbClr val="E1605E"/>
    <a:srgbClr val="0357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06"/>
    <p:restoredTop sz="96327"/>
  </p:normalViewPr>
  <p:slideViewPr>
    <p:cSldViewPr snapToGrid="0" snapToObjects="1">
      <p:cViewPr varScale="1">
        <p:scale>
          <a:sx n="123" d="100"/>
          <a:sy n="123" d="100"/>
        </p:scale>
        <p:origin x="147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DC473-1521-DB43-867F-98370EE40C8E}" type="datetime1">
              <a:rPr lang="en-US" smtClean="0"/>
              <a:t>4/8/20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Hanson Consulting, LLC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EFEB6-C1A5-8F47-BE00-706820412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73236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28087-9818-FC49-BE76-D0243005F3E9}" type="datetime1">
              <a:rPr lang="en-US" smtClean="0"/>
              <a:t>4/8/20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Hanson Consulting, LLC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9C346C-C9A2-3C48-96D3-A142767DC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4299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93653"/>
          </a:xfrm>
        </p:spPr>
        <p:txBody>
          <a:bodyPr>
            <a:noAutofit/>
          </a:bodyPr>
          <a:lstStyle>
            <a:lvl1pPr algn="ctr">
              <a:defRPr sz="2400"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3158"/>
            <a:ext cx="7886700" cy="4973805"/>
          </a:xfrm>
        </p:spPr>
        <p:txBody>
          <a:bodyPr>
            <a:noAutofit/>
          </a:bodyPr>
          <a:lstStyle>
            <a:lvl1pPr>
              <a:defRPr sz="1800">
                <a:latin typeface="Helvetica" charset="0"/>
                <a:ea typeface="Helvetica" charset="0"/>
                <a:cs typeface="Helvetica" charset="0"/>
              </a:defRPr>
            </a:lvl1pPr>
            <a:lvl2pPr>
              <a:defRPr sz="1600">
                <a:latin typeface="Helvetica" charset="0"/>
                <a:ea typeface="Helvetica" charset="0"/>
                <a:cs typeface="Helvetica" charset="0"/>
              </a:defRPr>
            </a:lvl2pPr>
            <a:lvl3pPr>
              <a:defRPr sz="1400">
                <a:latin typeface="Helvetica" charset="0"/>
                <a:ea typeface="Helvetica" charset="0"/>
                <a:cs typeface="Helvetica" charset="0"/>
              </a:defRPr>
            </a:lvl3pPr>
            <a:lvl4pPr>
              <a:defRPr sz="1200">
                <a:latin typeface="Helvetica" charset="0"/>
                <a:ea typeface="Helvetica" charset="0"/>
                <a:cs typeface="Helvetica" charset="0"/>
              </a:defRPr>
            </a:lvl4pPr>
            <a:lvl5pPr>
              <a:defRPr sz="1200">
                <a:latin typeface="Helvetica" charset="0"/>
                <a:ea typeface="Helvetica" charset="0"/>
                <a:cs typeface="Helvetica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3CAB94-7AD3-9341-BBDF-74B8F1EB5D85}" type="datetime1">
              <a:rPr lang="en-US" smtClean="0"/>
              <a:t>4/8/20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14407"/>
            <a:ext cx="3086100" cy="365125"/>
          </a:xfrm>
          <a:prstGeom prst="rect">
            <a:avLst/>
          </a:prstGeom>
        </p:spPr>
        <p:txBody>
          <a:bodyPr/>
          <a:lstStyle>
            <a:lvl1pPr algn="ctr">
              <a:defRPr i="1"/>
            </a:lvl1pPr>
          </a:lstStyle>
          <a:p>
            <a:r>
              <a:rPr lang="en-US"/>
              <a:t>MarketView Consulting,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FB76ADD-0EC5-644B-8241-295715B755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190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Helvetica" charset="0"/>
                <a:ea typeface="Helvetica" charset="0"/>
                <a:cs typeface="Helvetica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D9E16E7-BCE1-3944-8894-33FD0A0C9279}" type="datetime1">
              <a:rPr lang="en-US" smtClean="0"/>
              <a:t>4/8/20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14407"/>
            <a:ext cx="3086100" cy="365125"/>
          </a:xfrm>
          <a:prstGeom prst="rect">
            <a:avLst/>
          </a:prstGeom>
        </p:spPr>
        <p:txBody>
          <a:bodyPr/>
          <a:lstStyle>
            <a:lvl1pPr algn="ctr">
              <a:defRPr i="1"/>
            </a:lvl1pPr>
          </a:lstStyle>
          <a:p>
            <a:r>
              <a:rPr lang="en-US"/>
              <a:t>MarketView Consulting, LLC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FB76ADD-0EC5-644B-8241-295715B75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4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 algn="ctr">
              <a:defRPr sz="3200" b="0"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27D262E-1F18-C942-BF32-475AE904E1C6}" type="datetime1">
              <a:rPr lang="en-US" smtClean="0"/>
              <a:t>4/8/20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14407"/>
            <a:ext cx="3086100" cy="365125"/>
          </a:xfrm>
          <a:prstGeom prst="rect">
            <a:avLst/>
          </a:prstGeom>
        </p:spPr>
        <p:txBody>
          <a:bodyPr/>
          <a:lstStyle>
            <a:lvl1pPr algn="ctr">
              <a:defRPr i="1"/>
            </a:lvl1pPr>
          </a:lstStyle>
          <a:p>
            <a:r>
              <a:rPr lang="en-US"/>
              <a:t>MarketView Consulting, LLC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FB76ADD-0EC5-644B-8241-295715B75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8781"/>
          </a:xfrm>
        </p:spPr>
        <p:txBody>
          <a:bodyPr>
            <a:noAutofit/>
          </a:bodyPr>
          <a:lstStyle>
            <a:lvl1pPr algn="ctr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76413"/>
            <a:ext cx="3886200" cy="480055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6413"/>
            <a:ext cx="3886200" cy="480055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7273D4D-1041-E64E-849A-2BCC9C41F9E5}" type="datetime1">
              <a:rPr lang="en-US" smtClean="0"/>
              <a:t>4/8/20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14407"/>
            <a:ext cx="3086100" cy="365125"/>
          </a:xfrm>
          <a:prstGeom prst="rect">
            <a:avLst/>
          </a:prstGeom>
        </p:spPr>
        <p:txBody>
          <a:bodyPr/>
          <a:lstStyle>
            <a:lvl1pPr algn="ctr">
              <a:defRPr i="1"/>
            </a:lvl1pPr>
          </a:lstStyle>
          <a:p>
            <a:r>
              <a:rPr lang="en-US"/>
              <a:t>MarketView Consulting, LLC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FB76ADD-0EC5-644B-8241-295715B75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706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61030"/>
          </a:xfrm>
        </p:spPr>
        <p:txBody>
          <a:bodyPr>
            <a:noAutofit/>
          </a:bodyPr>
          <a:lstStyle>
            <a:lvl1pPr algn="ctr"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61C3C16-E17D-4F46-8000-D5A7BE5DF0BC}" type="datetime1">
              <a:rPr lang="en-US" smtClean="0"/>
              <a:t>4/8/20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14407"/>
            <a:ext cx="3086100" cy="365125"/>
          </a:xfrm>
          <a:prstGeom prst="rect">
            <a:avLst/>
          </a:prstGeom>
        </p:spPr>
        <p:txBody>
          <a:bodyPr/>
          <a:lstStyle>
            <a:lvl1pPr algn="ctr">
              <a:defRPr i="1"/>
            </a:lvl1pPr>
          </a:lstStyle>
          <a:p>
            <a:r>
              <a:rPr lang="en-US"/>
              <a:t>MarketView Consulting, LLC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FB76ADD-0EC5-644B-8241-295715B75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70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8C85D4EF-6927-7E4D-A468-31A6459CB98E}" type="datetime1">
              <a:rPr lang="en-US" smtClean="0"/>
              <a:t>4/8/20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14407"/>
            <a:ext cx="3086100" cy="365125"/>
          </a:xfrm>
          <a:prstGeom prst="rect">
            <a:avLst/>
          </a:prstGeom>
        </p:spPr>
        <p:txBody>
          <a:bodyPr/>
          <a:lstStyle>
            <a:lvl1pPr algn="ctr">
              <a:defRPr i="1"/>
            </a:lvl1pPr>
          </a:lstStyle>
          <a:p>
            <a:r>
              <a:rPr lang="en-US"/>
              <a:t>MarketView Consulting, LLC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0FB76ADD-0EC5-644B-8241-295715B75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113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F702BBD0-A463-E147-9C9A-007DC3177310}" type="datetime1">
              <a:rPr lang="en-US" smtClean="0"/>
              <a:t>4/8/20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14407"/>
            <a:ext cx="3086100" cy="365125"/>
          </a:xfrm>
          <a:prstGeom prst="rect">
            <a:avLst/>
          </a:prstGeom>
        </p:spPr>
        <p:txBody>
          <a:bodyPr/>
          <a:lstStyle>
            <a:lvl1pPr algn="ctr">
              <a:defRPr i="1"/>
            </a:lvl1pPr>
          </a:lstStyle>
          <a:p>
            <a:r>
              <a:rPr lang="en-US"/>
              <a:t>MarketView Consulting, LLC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0FB76ADD-0EC5-644B-8241-295715B75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35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485C6A1C-88C9-0C45-976A-A8435063AC39}" type="datetime1">
              <a:rPr lang="en-US" smtClean="0"/>
              <a:t>4/8/20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14407"/>
            <a:ext cx="3086100" cy="365125"/>
          </a:xfrm>
          <a:prstGeom prst="rect">
            <a:avLst/>
          </a:prstGeom>
        </p:spPr>
        <p:txBody>
          <a:bodyPr/>
          <a:lstStyle>
            <a:lvl1pPr algn="ctr">
              <a:defRPr i="1"/>
            </a:lvl1pPr>
          </a:lstStyle>
          <a:p>
            <a:r>
              <a:rPr lang="en-US"/>
              <a:t>MarketView Consulting, LLC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0FB76ADD-0EC5-644B-8241-295715B75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61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04212883-397A-DF4C-8A4E-F7076E2CB858}" type="datetime1">
              <a:rPr lang="en-US" smtClean="0"/>
              <a:t>4/8/20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14407"/>
            <a:ext cx="3086100" cy="365125"/>
          </a:xfrm>
          <a:prstGeom prst="rect">
            <a:avLst/>
          </a:prstGeom>
        </p:spPr>
        <p:txBody>
          <a:bodyPr/>
          <a:lstStyle>
            <a:lvl1pPr algn="ctr">
              <a:defRPr i="1"/>
            </a:lvl1pPr>
          </a:lstStyle>
          <a:p>
            <a:r>
              <a:rPr lang="en-US"/>
              <a:t>MarketView Consulting, LLC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0FB76ADD-0EC5-644B-8241-295715B75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970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744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50706"/>
            <a:ext cx="7886700" cy="50262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6481DCC2-03CB-5D47-B56F-8AE874857ABF}" type="datetime1">
              <a:rPr lang="en-US" smtClean="0"/>
              <a:t>4/8/20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414407"/>
            <a:ext cx="3086100" cy="365125"/>
          </a:xfrm>
          <a:prstGeom prst="rect">
            <a:avLst/>
          </a:prstGeom>
        </p:spPr>
        <p:txBody>
          <a:bodyPr/>
          <a:lstStyle>
            <a:lvl1pPr algn="ctr">
              <a:defRPr sz="1200" i="1">
                <a:latin typeface="Copperplate Gothic Bold" charset="0"/>
                <a:ea typeface="Copperplate Gothic Bold" charset="0"/>
                <a:cs typeface="Copperplate Gothic Bold" charset="0"/>
              </a:defRPr>
            </a:lvl1pPr>
          </a:lstStyle>
          <a:p>
            <a:r>
              <a:rPr lang="en-US"/>
              <a:t>MarketView Consulting, LLC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414407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100">
                <a:solidFill>
                  <a:schemeClr val="tx1">
                    <a:lumMod val="50000"/>
                    <a:lumOff val="50000"/>
                  </a:schemeClr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fld id="{0FB76ADD-0EC5-644B-8241-295715B755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51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4" r:id="rId3"/>
    <p:sldLayoutId id="2147483665" r:id="rId4"/>
    <p:sldLayoutId id="2147483667" r:id="rId5"/>
    <p:sldLayoutId id="2147483668" r:id="rId6"/>
    <p:sldLayoutId id="2147483669" r:id="rId7"/>
    <p:sldLayoutId id="2147483670" r:id="rId8"/>
    <p:sldLayoutId id="2147483671" r:id="rId9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400" b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1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6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4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2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2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EC426-1D44-8B42-BEBF-0E9D145DD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Project Prioritization Worksheet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B593C9-468E-2742-87AD-5F671D0AB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C16-E17D-4F46-8000-D5A7BE5DF0BC}" type="datetime1">
              <a:rPr lang="en-US" smtClean="0"/>
              <a:t>4/8/20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CB5C6B-0E4C-564C-8AC0-01EDA3677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MarketView Consulting, LLC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17B0AF-2DBA-D343-B1D2-B00EEEF11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76ADD-0EC5-644B-8241-295715B755D1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5DAC7F5-11A9-AB47-8D80-62DB7F9585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1848099"/>
            <a:ext cx="7990609" cy="4423804"/>
          </a:xfrm>
          <a:prstGeom prst="rect">
            <a:avLst/>
          </a:prstGeom>
        </p:spPr>
      </p:pic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0DF73D49-0F24-774A-BD8F-FB67D98D1D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110907"/>
              </p:ext>
            </p:extLst>
          </p:nvPr>
        </p:nvGraphicFramePr>
        <p:xfrm>
          <a:off x="6884554" y="963861"/>
          <a:ext cx="965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Worksheet" showAsIcon="1" r:id="rId4" imgW="965200" imgH="609600" progId="Excel.Sheet.12">
                  <p:embed/>
                </p:oleObj>
              </mc:Choice>
              <mc:Fallback>
                <p:oleObj name="Worksheet" showAsIcon="1" r:id="rId4" imgW="965200" imgH="6096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84554" y="963861"/>
                        <a:ext cx="9652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64D13C9-9DFC-4742-AFB3-1F4A0CD0F7D7}"/>
              </a:ext>
            </a:extLst>
          </p:cNvPr>
          <p:cNvSpPr txBox="1"/>
          <p:nvPr/>
        </p:nvSpPr>
        <p:spPr>
          <a:xfrm>
            <a:off x="628650" y="1224604"/>
            <a:ext cx="6255904" cy="461665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pPr marL="7938"/>
            <a:r>
              <a:rPr lang="en-US" sz="1200" dirty="0"/>
              <a:t>Note: This is intended for basic prioritization.  ROI-based prioritization is a more involved process.</a:t>
            </a:r>
          </a:p>
          <a:p>
            <a:pPr marL="7938"/>
            <a:endParaRPr lang="en-US" sz="1200" dirty="0" err="1"/>
          </a:p>
        </p:txBody>
      </p:sp>
    </p:spTree>
    <p:extLst>
      <p:ext uri="{BB962C8B-B14F-4D97-AF65-F5344CB8AC3E}">
        <p14:creationId xmlns:p14="http://schemas.microsoft.com/office/powerpoint/2010/main" val="352704293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John Custom slide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75000"/>
          </a:schemeClr>
        </a:solidFill>
        <a:effectLst>
          <a:outerShdw blurRad="50800" dist="50800" dir="2700000" algn="ctr" rotWithShape="0">
            <a:srgbClr val="000000">
              <a:alpha val="43137"/>
            </a:srgbClr>
          </a:outerShdw>
          <a:softEdge rad="0"/>
        </a:effectLst>
        <a:scene3d>
          <a:camera prst="orthographicFront"/>
          <a:lightRig rig="threePt" dir="t"/>
        </a:scene3d>
        <a:sp3d contourW="12700">
          <a:bevelT h="69850"/>
          <a:contourClr>
            <a:schemeClr val="accent1">
              <a:lumMod val="75000"/>
            </a:schemeClr>
          </a:contourClr>
        </a:sp3d>
      </a:spPr>
      <a:bodyPr lIns="45720" rIns="45720" rtlCol="0" anchor="ctr"/>
      <a:lstStyle>
        <a:defPPr defTabSz="444500">
          <a:lnSpc>
            <a:spcPct val="90000"/>
          </a:lnSpc>
          <a:spcBef>
            <a:spcPct val="0"/>
          </a:spcBef>
          <a:spcAft>
            <a:spcPct val="35000"/>
          </a:spcAft>
          <a:defRPr sz="10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45720" rIns="45720" rtlCol="0">
        <a:spAutoFit/>
      </a:bodyPr>
      <a:lstStyle>
        <a:defPPr marL="58738" indent="-50800">
          <a:buFont typeface="Arial" charset="0"/>
          <a:buChar char="•"/>
          <a:defRPr sz="9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40708</TotalTime>
  <Words>27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Copperplate Gothic Bold</vt:lpstr>
      <vt:lpstr>Helvetica</vt:lpstr>
      <vt:lpstr>Custom Design</vt:lpstr>
      <vt:lpstr>Microsoft Excel Worksheet</vt:lpstr>
      <vt:lpstr>Basic Project Prioritization Worksheet</vt:lpstr>
    </vt:vector>
  </TitlesOfParts>
  <Manager/>
  <Company>Hanson Consulting, LLC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john hanson</cp:lastModifiedBy>
  <cp:revision>1959</cp:revision>
  <cp:lastPrinted>2017-05-10T12:35:03Z</cp:lastPrinted>
  <dcterms:created xsi:type="dcterms:W3CDTF">2016-07-21T20:55:01Z</dcterms:created>
  <dcterms:modified xsi:type="dcterms:W3CDTF">2020-04-08T23:00:21Z</dcterms:modified>
  <cp:category/>
</cp:coreProperties>
</file>